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7" r:id="rId4"/>
  </p:sldMasterIdLst>
  <p:notesMasterIdLst>
    <p:notesMasterId r:id="rId16"/>
  </p:notesMasterIdLst>
  <p:sldIdLst>
    <p:sldId id="281" r:id="rId5"/>
    <p:sldId id="282" r:id="rId6"/>
    <p:sldId id="258" r:id="rId7"/>
    <p:sldId id="271" r:id="rId8"/>
    <p:sldId id="284" r:id="rId9"/>
    <p:sldId id="277" r:id="rId10"/>
    <p:sldId id="279" r:id="rId11"/>
    <p:sldId id="272" r:id="rId12"/>
    <p:sldId id="285" r:id="rId13"/>
    <p:sldId id="283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65442"/>
  </p:normalViewPr>
  <p:slideViewPr>
    <p:cSldViewPr snapToGrid="0" snapToObjects="1">
      <p:cViewPr varScale="1">
        <p:scale>
          <a:sx n="78" d="100"/>
          <a:sy n="78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8FDF-A4D1-5249-A0C1-927D4A11B6DD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7DB1B-6B48-A241-8315-563C056A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5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DB1B-6B48-A241-8315-563C056A3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8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7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4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7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8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2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48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7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2DF6E-5EE2-42CC-A33C-7FF45FF651C1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2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52D2-14DB-EF4C-B2BA-4723BB226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10055-288C-DC4F-941F-E3CA4A7BF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C52D-2C8F-FD4D-8E28-620CE236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951B1-B466-274D-B4DE-6FFA8CC1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B33D3-AA6E-E848-A422-D5345F34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7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08F2-A043-384E-8850-F7453B91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0865-1E01-1E41-A02E-EB9FEC085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CE07-48CB-2C46-AC40-FF942C2F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5D7D-FF0E-1D4C-919A-4426E730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31222-8D60-A246-9295-EEE46DC2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6323C-2A50-4C45-A7AC-7DFBCF589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8D8DF-0CE6-AD41-86D1-ECDE936D5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9D85-9AEB-EB41-9C44-8A0E7FE6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FCBB0-333F-C44E-B8B0-6706B062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B65B4-BFBE-A24D-ADA8-8C2A381D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9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EDDC-CF9F-684D-9B0B-5A1F0998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60F1C-C18F-934D-B993-90C61229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E3FD-F201-B94D-83B9-7F675444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A9850-5A88-704E-9089-40C0E5CE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AE77-932E-8E4A-88CC-EB55FC3D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31DB-8A2A-8E4C-AAFD-C2EE170C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A6A23-2A9D-C746-8A1A-A3DE3FBDA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CF097-754A-824D-B0CE-376F0CD9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A0052-68F6-BD4E-B7F7-920A4B67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1F4CB-A0A8-0149-81C6-53A7110D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F88B-FA08-8E44-90D5-1559C0F0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EA5C-FD38-4C43-923D-10E83B1FD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FE073-4C46-3347-98D7-A324C241E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55EB8-46E0-D342-96E1-819936B4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09100-1DCF-0643-8B1C-A9102760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42BC3-F2F1-0140-8F6E-2CFF2B6B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9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10C1-50EA-FD4E-8312-C1F98064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E6823-FF5B-5749-A72C-B70C2B9E1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A1EDE-CA32-9B4F-AB7D-5CADC9948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453DB-6D0F-A74E-87ED-E4EB4016E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14B96-C0A1-FC41-9266-FFC602280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B4A79-4B50-B24F-B220-082C1BF6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73F0A-DFD3-434F-82CA-76B34946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54F76-4A78-9F47-8A71-2D4DD50A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D1FA-10BD-E14C-AE3E-269C89DE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1162A-2FAA-B043-9A05-E4265910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7E74C-E2E1-5942-939A-F006536B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BEF03-7C10-3340-9F8A-54F9FD28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C0F14-57DD-E24A-85AB-53FFE645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3B818-DDCB-7848-9AF6-4D81EFE9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D509-CFE2-7540-BACC-08921432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6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349F-D109-2544-82F7-629D1909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2E0F-2FAC-1A41-8DF8-DEA70708F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73357-7965-6D44-8F20-239554F00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BE720-C410-DE48-B2A8-DFB9CEE2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4C223-B897-5D45-A718-08BFD55D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15FF8-6930-5B45-9953-E0B252C4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E0008-8B20-9F49-B24B-5AAB9CAF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E37F3-AD22-874A-AA12-DCA7D475F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AC31E-3DCD-6748-8D23-0A36E207B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97C2E-9D70-0A4D-AAC0-7741BD86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28D97-F197-1240-A0B0-60F1FB51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AE910-603C-DE43-BCA3-F0A1A71E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0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3A7A6-5F53-4B4F-9A24-EE7751BF1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C447E-8EB8-D94B-A760-54E1E22DA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EEF4E-129C-C342-A4C0-342DACC37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7521-1B46-734D-A3F4-6EEA0D755A10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31B9-4D3B-D94B-BF1C-17C5ECFD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DFB00-3443-1E48-AA6A-480E4FB71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2CF4-18C1-064F-9C9B-FC71C85C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anorthwest.org/c-rec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tiff"/><Relationship Id="rId5" Type="http://schemas.openxmlformats.org/officeDocument/2006/relationships/image" Target="../media/image1.emf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ildcarebiz@oppco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tiff"/><Relationship Id="rId5" Type="http://schemas.openxmlformats.org/officeDocument/2006/relationships/image" Target="../media/image1.em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tif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30E1-E3EA-FD4A-BC92-1DBB4B5E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677" y="1962902"/>
            <a:ext cx="9765815" cy="2479432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000" b="1" dirty="0"/>
              <a:t>Welcome to the Info Session for the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u="sng" dirty="0"/>
              <a:t>Whatcom/Bellingham ARPA Grant</a:t>
            </a:r>
            <a:br>
              <a:rPr lang="en-US" sz="4000" b="1" u="sng" dirty="0"/>
            </a:br>
            <a:r>
              <a:rPr lang="en-US" sz="4000" b="1" u="sng" dirty="0"/>
              <a:t>Innovative Approaches to Child Care Sustainability</a:t>
            </a:r>
            <a:br>
              <a:rPr lang="en-US" sz="4000" b="1" u="sng" dirty="0"/>
            </a:br>
            <a:endParaRPr lang="en-US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F67F-A28F-6047-83A6-7C4CD593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85" y="4035941"/>
            <a:ext cx="10515600" cy="1624836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10000"/>
              </a:lnSpc>
            </a:pPr>
            <a:endParaRPr lang="en-US" sz="800" dirty="0">
              <a:solidFill>
                <a:srgbClr val="01189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1189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11893"/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11893"/>
                </a:solidFill>
              </a:rPr>
              <a:t>Hosted by C-RECC NW for Whatcom County licensed Child Care providers</a:t>
            </a:r>
            <a:endParaRPr lang="en-US" sz="34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82E68-374B-884A-ADDA-9B8311174789}"/>
              </a:ext>
            </a:extLst>
          </p:cNvPr>
          <p:cNvSpPr txBox="1"/>
          <p:nvPr/>
        </p:nvSpPr>
        <p:spPr>
          <a:xfrm>
            <a:off x="5474208" y="1024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609C17-B767-4143-AB6D-5047756F2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617" y="563512"/>
            <a:ext cx="3758688" cy="103364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DF44BD0-A663-6544-AB72-118C76EAA056}"/>
              </a:ext>
            </a:extLst>
          </p:cNvPr>
          <p:cNvGrpSpPr/>
          <p:nvPr/>
        </p:nvGrpSpPr>
        <p:grpSpPr>
          <a:xfrm>
            <a:off x="981725" y="5504513"/>
            <a:ext cx="9760978" cy="870936"/>
            <a:chOff x="981725" y="5504513"/>
            <a:chExt cx="9760978" cy="87093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E00810A-5FC7-2448-86C2-15F8EA07A3C3}"/>
                </a:ext>
              </a:extLst>
            </p:cNvPr>
            <p:cNvGrpSpPr/>
            <p:nvPr/>
          </p:nvGrpSpPr>
          <p:grpSpPr>
            <a:xfrm>
              <a:off x="981725" y="5638066"/>
              <a:ext cx="2219547" cy="737383"/>
              <a:chOff x="0" y="0"/>
              <a:chExt cx="1385946" cy="5080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1D0EC08D-41EB-D14A-A2AD-1D5D644F2C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508000" cy="50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1B0852F-AF62-114E-802F-35B3F649A3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3146" y="61024"/>
                <a:ext cx="812800" cy="330200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0651BB0-ECDC-CC4F-B46D-B42E5731C5A0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5657" y="5730148"/>
              <a:ext cx="2041235" cy="472291"/>
            </a:xfrm>
            <a:prstGeom prst="rect">
              <a:avLst/>
            </a:prstGeom>
          </p:spPr>
        </p:pic>
        <p:pic>
          <p:nvPicPr>
            <p:cNvPr id="8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F0E11D25-0C3E-ED49-A9FD-F683CACC8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285590" y="5504513"/>
              <a:ext cx="2312138" cy="843321"/>
            </a:xfrm>
            <a:prstGeom prst="rect">
              <a:avLst/>
            </a:prstGeom>
            <a:effectLst>
              <a:softEdge rad="508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3261BB8-F3AB-0848-8D1E-310A0BE78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116426" y="5519605"/>
              <a:ext cx="1626277" cy="813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199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340239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Application Process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1243200"/>
            <a:ext cx="10446784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</a:t>
            </a:r>
            <a:r>
              <a:rPr lang="en-US" sz="2400" u="sng" dirty="0"/>
              <a:t> Innovative Approaches to Child Care Sustainability</a:t>
            </a:r>
            <a:r>
              <a:rPr lang="en-US" sz="2400" dirty="0"/>
              <a:t> grant application will re-open on October 20, 2023. The application can be found on the C-RECC webpage, located at </a:t>
            </a:r>
            <a:r>
              <a:rPr lang="en-US" sz="2400" dirty="0">
                <a:hlinkClick r:id="rId3"/>
              </a:rPr>
              <a:t>www.ccanorthwest.org/c-recc/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Once your application is received, C-RECC will reach out to you with instructions and assistance for developing a 12 month Implementation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Your application &amp; Implementation Plan will be presented to the grant committee and approved, or sent back for modifications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After committee approval: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C-RECC will send you a contract via DocuSign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You will set up a Vendor Account with Opportunity Council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Payment is sent!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fontAlgn="t" hangingPunct="0"/>
            <a:endParaRPr lang="en-US" sz="2400" dirty="0">
              <a:solidFill>
                <a:srgbClr val="001E2E"/>
              </a:solidFill>
              <a:latin typeface="Myriad Roman"/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D6E377-970C-8642-8E8B-6810DA692248}"/>
              </a:ext>
            </a:extLst>
          </p:cNvPr>
          <p:cNvGrpSpPr/>
          <p:nvPr/>
        </p:nvGrpSpPr>
        <p:grpSpPr>
          <a:xfrm>
            <a:off x="6339027" y="5782932"/>
            <a:ext cx="5558659" cy="784803"/>
            <a:chOff x="4546803" y="5486667"/>
            <a:chExt cx="5558659" cy="784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8E5BC39-13C4-BC4E-AB25-A21B723974D8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28BDBA7D-914D-4444-94DA-6AB3608FD4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2D4DBF5-C048-6F4A-BB43-1192C3AE76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84B4F58-7C92-1C4F-8367-58F9FE761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740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D0E2C-0DE8-2A45-8B58-9FB43C5E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5639"/>
            <a:ext cx="10515600" cy="106099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11893"/>
                </a:solidFill>
                <a:latin typeface="Myriad roman"/>
              </a:rPr>
              <a:t>Questions or Comments?  </a:t>
            </a:r>
            <a:endParaRPr lang="en-US" sz="4800" dirty="0">
              <a:solidFill>
                <a:srgbClr val="011893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F7010-120C-124B-8E9B-A7BD710AA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46631"/>
            <a:ext cx="10515600" cy="150018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yriad roman"/>
              </a:rPr>
              <a:t>Contact us at: </a:t>
            </a:r>
            <a:r>
              <a:rPr lang="en-US" sz="3200" dirty="0">
                <a:solidFill>
                  <a:schemeClr val="tx1"/>
                </a:solidFill>
                <a:latin typeface="Myriad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childcarebiz@oppco.org</a:t>
            </a:r>
            <a:endParaRPr lang="en-US" sz="3200" dirty="0">
              <a:solidFill>
                <a:schemeClr val="tx1"/>
              </a:solidFill>
              <a:latin typeface="Myriad roman"/>
            </a:endParaRPr>
          </a:p>
          <a:p>
            <a:br>
              <a:rPr lang="en-US" dirty="0">
                <a:latin typeface="Myriad roman"/>
              </a:rPr>
            </a:b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F3D9AB8-1402-A247-B1CE-0537254DDDA7}"/>
              </a:ext>
            </a:extLst>
          </p:cNvPr>
          <p:cNvGrpSpPr/>
          <p:nvPr/>
        </p:nvGrpSpPr>
        <p:grpSpPr>
          <a:xfrm>
            <a:off x="3310320" y="4746818"/>
            <a:ext cx="5558659" cy="784803"/>
            <a:chOff x="4546803" y="5486667"/>
            <a:chExt cx="5558659" cy="78480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441B1A7-9143-0348-A015-DCE6B8E6ABE9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2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B35F7931-1272-DD4E-A572-999E481B00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B55D54B1-8BD4-EF47-9A5F-AF232386C5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1D620E1-1B29-A34E-8A39-17DE79BF4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68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30E1-E3EA-FD4A-BC92-1DBB4B5E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7152"/>
            <a:ext cx="10515600" cy="7969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chemeClr val="accent2">
                    <a:lumMod val="75000"/>
                  </a:schemeClr>
                </a:solidFill>
              </a:rPr>
              <a:t>The WHO and WHY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F67F-A28F-6047-83A6-7C4CD593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7100"/>
            <a:ext cx="10515600" cy="3519107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/>
              <a:t>The </a:t>
            </a:r>
            <a:r>
              <a:rPr lang="en-US" sz="2000" b="1" dirty="0"/>
              <a:t>Innovative Approaches to Child Care Sustainability</a:t>
            </a:r>
            <a:r>
              <a:rPr lang="en-US" sz="2000" dirty="0"/>
              <a:t> funding is jointly financed by Whatcom County and City of Bellingham’s federal allocation of American Rescue Plan Act (ARPA) dollars. </a:t>
            </a:r>
          </a:p>
          <a:p>
            <a:pPr marL="285750" indent="-285750"/>
            <a:r>
              <a:rPr lang="en-US" sz="2000" dirty="0"/>
              <a:t>Whatcom County and the City of Bellingham have contracted C-RECC NW as the distributor of grant funds and monitor of grant progress. </a:t>
            </a:r>
          </a:p>
          <a:p>
            <a:pPr marL="285750" indent="-285750"/>
            <a:r>
              <a:rPr lang="en-US" sz="2000" dirty="0"/>
              <a:t>Primary objective of ARPA grant program is stabilizing and improving licensed child care businesses that were impacted by the COVID-19 pandemic. </a:t>
            </a:r>
          </a:p>
          <a:p>
            <a:pPr marL="285750" indent="-285750"/>
            <a:r>
              <a:rPr lang="en-US" sz="2000" dirty="0"/>
              <a:t>Grants requests should focus on efforts to build organizational and workforce stability in order to support the child care needs of local families.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82E68-374B-884A-ADDA-9B8311174789}"/>
              </a:ext>
            </a:extLst>
          </p:cNvPr>
          <p:cNvSpPr txBox="1"/>
          <p:nvPr/>
        </p:nvSpPr>
        <p:spPr>
          <a:xfrm>
            <a:off x="5474208" y="1024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609C17-B767-4143-AB6D-5047756F2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617" y="563512"/>
            <a:ext cx="3758688" cy="103364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1E77124-C7FC-F24A-A3AC-C0C642B7A5C4}"/>
              </a:ext>
            </a:extLst>
          </p:cNvPr>
          <p:cNvGrpSpPr/>
          <p:nvPr/>
        </p:nvGrpSpPr>
        <p:grpSpPr>
          <a:xfrm>
            <a:off x="981725" y="5504513"/>
            <a:ext cx="9760978" cy="870936"/>
            <a:chOff x="981725" y="5504513"/>
            <a:chExt cx="9760978" cy="87093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C19B19D-007C-1540-8BA7-ED1E2760319F}"/>
                </a:ext>
              </a:extLst>
            </p:cNvPr>
            <p:cNvGrpSpPr/>
            <p:nvPr/>
          </p:nvGrpSpPr>
          <p:grpSpPr>
            <a:xfrm>
              <a:off x="981725" y="5638066"/>
              <a:ext cx="2219547" cy="737383"/>
              <a:chOff x="0" y="0"/>
              <a:chExt cx="1385946" cy="50800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92F03B5-D179-4743-8F0C-E5CBFBEE62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508000" cy="508000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CC5A2E7-6A17-CC49-9E2E-E58D1CBA0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3146" y="61024"/>
                <a:ext cx="812800" cy="330200"/>
              </a:xfrm>
              <a:prstGeom prst="rect">
                <a:avLst/>
              </a:prstGeom>
            </p:spPr>
          </p:pic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57D25E5-E5E4-6B4C-B575-436647C0B76C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5657" y="5730148"/>
              <a:ext cx="2041235" cy="472291"/>
            </a:xfrm>
            <a:prstGeom prst="rect">
              <a:avLst/>
            </a:prstGeom>
          </p:spPr>
        </p:pic>
        <p:pic>
          <p:nvPicPr>
            <p:cNvPr id="14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0A155E50-41EA-5D4F-A240-30CBAE643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285590" y="5504513"/>
              <a:ext cx="2312138" cy="843321"/>
            </a:xfrm>
            <a:prstGeom prst="rect">
              <a:avLst/>
            </a:prstGeom>
            <a:effectLst>
              <a:softEdge rad="50800"/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743BD4-5FA5-5D49-A4CA-07A53D30C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16426" y="5519605"/>
              <a:ext cx="1626277" cy="8131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442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421166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rgbClr val="011893"/>
                </a:solidFill>
                <a:latin typeface="Myriad Roman"/>
              </a:rPr>
              <a:t>PROVIDER ELIGIBILITY CRITERIA</a:t>
            </a:r>
            <a:endParaRPr lang="en-US" sz="2800" b="1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1412530"/>
            <a:ext cx="10446784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Licensed child care business/provider located in Whatcom County and currently open (Licensed prior to March 31, 2022) 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Valid/current DCYF Child Care License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Suffered business losses (revenue) and business interruption (lower enrollment) due to COVID-19 impact</a:t>
            </a:r>
            <a:br>
              <a:rPr lang="en-US" sz="2000" dirty="0"/>
            </a:b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Business is not facing any pending litigation or legal action; is not suspended or debarred from the use of federal funds; and is not delinquent on any taxes </a:t>
            </a:r>
            <a:br>
              <a:rPr lang="en-US" sz="2000" dirty="0"/>
            </a:b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Ability to accomplish the goals/plan submitted in application within the financial award range based on child care business size, and within contract timeline</a:t>
            </a:r>
          </a:p>
          <a:p>
            <a:endParaRPr lang="en-US" sz="2000" dirty="0"/>
          </a:p>
          <a:p>
            <a:pPr fontAlgn="t" hangingPunct="0"/>
            <a:endParaRPr lang="en-US" sz="2400" dirty="0">
              <a:solidFill>
                <a:srgbClr val="001E2E"/>
              </a:solidFill>
              <a:latin typeface="Myriad Roman"/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5A3AC7-767C-7C48-84B1-7C01D6C10DCE}"/>
              </a:ext>
            </a:extLst>
          </p:cNvPr>
          <p:cNvGrpSpPr/>
          <p:nvPr/>
        </p:nvGrpSpPr>
        <p:grpSpPr>
          <a:xfrm>
            <a:off x="6339027" y="5790665"/>
            <a:ext cx="5558659" cy="784803"/>
            <a:chOff x="4546803" y="5486667"/>
            <a:chExt cx="5558659" cy="78480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029980E-D177-4D42-AF4B-1BD5062FC97D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8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0EBB6BEA-2375-2040-BA1E-E69FB3A1A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C9D265C-3FD1-A04E-A3DC-F7271310E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8F84101-0643-E145-88D8-1A6A9CD35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317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598656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FUNDING FOCUS: RECOVERY &amp; IMPROVEMENT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876153" y="1172470"/>
            <a:ext cx="10925747" cy="45550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/>
          </a:p>
          <a:p>
            <a:endParaRPr lang="en-US" b="1" dirty="0"/>
          </a:p>
          <a:p>
            <a:r>
              <a:rPr lang="en-US" sz="3200" b="1" u="sng" dirty="0"/>
              <a:t>Innovative Approaches to Child Care Sustainability</a:t>
            </a:r>
            <a:r>
              <a:rPr lang="en-US" sz="3200" b="1" dirty="0"/>
              <a:t> </a:t>
            </a:r>
            <a:r>
              <a:rPr lang="en-US" sz="3200" dirty="0"/>
              <a:t>grant focuses on strengthening the child care industry in Whatcom County and allows you to be </a:t>
            </a:r>
            <a:r>
              <a:rPr lang="en-US" sz="3200" b="1" i="1" dirty="0"/>
              <a:t>creative</a:t>
            </a:r>
            <a:r>
              <a:rPr lang="en-US" sz="3200" dirty="0"/>
              <a:t> with your business recovery &amp; improvement plan to achieve long term sustainability. </a:t>
            </a:r>
          </a:p>
          <a:p>
            <a:endParaRPr lang="en-US" sz="3200" dirty="0"/>
          </a:p>
          <a:p>
            <a:pPr algn="ctr"/>
            <a:r>
              <a:rPr lang="en-US" sz="3200" b="1" dirty="0"/>
              <a:t>You have flexibility to choose where you want/need assistance. </a:t>
            </a:r>
            <a:br>
              <a:rPr lang="en-US" dirty="0"/>
            </a:b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F9E908-8F10-EC41-8C06-4A45E4E27643}"/>
              </a:ext>
            </a:extLst>
          </p:cNvPr>
          <p:cNvGrpSpPr/>
          <p:nvPr/>
        </p:nvGrpSpPr>
        <p:grpSpPr>
          <a:xfrm>
            <a:off x="6339027" y="5815966"/>
            <a:ext cx="5558659" cy="784803"/>
            <a:chOff x="4546803" y="5486667"/>
            <a:chExt cx="5558659" cy="7848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4A3AEF3-0EDD-B64A-9DCF-AD344B08A99D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7DDD4594-3B0F-004A-8F27-3F76702039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E9098A5-0138-EB41-9F39-1E9826AFFF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DF8E0E6-D2C4-0643-912D-979BA4C42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185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340239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ELIGIBLE USE OF FUNDS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791719"/>
            <a:ext cx="10446784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Use of funding includes but is not limited to: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Staff innovation strategies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 staff wages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IEP teacher wages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Increased pay/competitive wage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Employee Benefit options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Staff training and incentives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Team building, employee recognition/award program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Minor home or facility repair/renovation for licensing health and safety compliance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Environmental enhancement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Modifications to support children with special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Rent/Mortgage, utilities, maintenance, food costs, etc.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Education supplies including materials needed to care for children with special care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Personal Protective Equipment to protect staff and young children’s exposure to illness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0A9E515-FF02-9A46-AC80-903CD24BA532}"/>
              </a:ext>
            </a:extLst>
          </p:cNvPr>
          <p:cNvGrpSpPr/>
          <p:nvPr/>
        </p:nvGrpSpPr>
        <p:grpSpPr>
          <a:xfrm>
            <a:off x="6357315" y="5852427"/>
            <a:ext cx="5558659" cy="784803"/>
            <a:chOff x="4546803" y="5486667"/>
            <a:chExt cx="5558659" cy="7848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2EE8DD3-D2B7-3844-92B6-19D32604BC46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BCFC976B-0459-F74F-B2A5-BB56FA07C0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EA5A238-AA09-304B-8DDD-10D9852B4F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C48F09C-10B9-D94A-9770-F6AAD85A4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980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340239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NON-ELIGIBLE USE OF FUNDS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1102578"/>
            <a:ext cx="10446784" cy="37240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/>
          </a:p>
          <a:p>
            <a:pPr lvl="0"/>
            <a:endParaRPr lang="en-US" sz="2000" dirty="0"/>
          </a:p>
          <a:p>
            <a:pPr lvl="0"/>
            <a:r>
              <a:rPr lang="en-US" sz="2400" b="1" i="1" dirty="0"/>
              <a:t>Non-Eligible</a:t>
            </a:r>
            <a:r>
              <a:rPr lang="en-US" sz="2400" b="1" dirty="0"/>
              <a:t> use include but are not limited to:</a:t>
            </a:r>
          </a:p>
          <a:p>
            <a:pPr lvl="0"/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Large home/facility repairs and improvements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Capital projects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Start-up costs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Credit Card debt, capital debt, business/personal loans</a:t>
            </a:r>
          </a:p>
          <a:p>
            <a:pPr lvl="0"/>
            <a:endParaRPr lang="en-US" sz="2000" dirty="0"/>
          </a:p>
          <a:p>
            <a:endParaRPr lang="en-US" sz="2400" dirty="0"/>
          </a:p>
          <a:p>
            <a:pPr fontAlgn="t" hangingPunct="0"/>
            <a:endParaRPr lang="en-US" sz="2400" dirty="0">
              <a:solidFill>
                <a:srgbClr val="001E2E"/>
              </a:solidFill>
              <a:latin typeface="Myriad Roman"/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91CFA6-124F-204D-8988-F8BDD1EAE02A}"/>
              </a:ext>
            </a:extLst>
          </p:cNvPr>
          <p:cNvGrpSpPr/>
          <p:nvPr/>
        </p:nvGrpSpPr>
        <p:grpSpPr>
          <a:xfrm>
            <a:off x="6375603" y="5834139"/>
            <a:ext cx="5558659" cy="784803"/>
            <a:chOff x="4546803" y="5486667"/>
            <a:chExt cx="5558659" cy="784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1C79CD-C5B2-4849-B3E1-F473F7644C09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E11E8114-84AD-6046-B43A-078CC6319C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54021BD-CDBC-9C44-A5B9-02ECFDE605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8A7DA9E-1FF7-4644-B483-F63BED971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232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77FB-AC67-0C42-8DC2-F1BB9A74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983165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solidFill>
                  <a:srgbClr val="011893"/>
                </a:solidFill>
                <a:latin typeface="Myriad Roman"/>
              </a:rPr>
              <a:t>Award range based on business size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56EB6A-DFED-2045-A27A-F50BBD40DA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31555" y="1732909"/>
          <a:ext cx="5328890" cy="389151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875622">
                  <a:extLst>
                    <a:ext uri="{9D8B030D-6E8A-4147-A177-3AD203B41FA5}">
                      <a16:colId xmlns:a16="http://schemas.microsoft.com/office/drawing/2014/main" val="1785936414"/>
                    </a:ext>
                  </a:extLst>
                </a:gridCol>
                <a:gridCol w="2453268">
                  <a:extLst>
                    <a:ext uri="{9D8B030D-6E8A-4147-A177-3AD203B41FA5}">
                      <a16:colId xmlns:a16="http://schemas.microsoft.com/office/drawing/2014/main" val="741768421"/>
                    </a:ext>
                  </a:extLst>
                </a:gridCol>
              </a:tblGrid>
              <a:tr h="94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Facility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Award Range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904611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Family Child Care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(capacity 6-12)</a:t>
                      </a:r>
                      <a:endParaRPr lang="en-US" sz="2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$3,000 - $15,000</a:t>
                      </a:r>
                      <a:endParaRPr lang="en-US" sz="20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476024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Center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 (capacity Under 50)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$10,000 – $50,000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790909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Center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(capacity Over 50)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$20,000 - $100,000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104992"/>
                  </a:ext>
                </a:extLst>
              </a:tr>
              <a:tr h="3956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School Age Only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$5,000 - $20,000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550225"/>
                  </a:ext>
                </a:extLst>
              </a:tr>
              <a:tr h="39312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Outdoor Nature-Based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$10,000 - $35,000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89946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E8EA879-608E-0940-8E68-05DEB4C17401}"/>
              </a:ext>
            </a:extLst>
          </p:cNvPr>
          <p:cNvGrpSpPr/>
          <p:nvPr/>
        </p:nvGrpSpPr>
        <p:grpSpPr>
          <a:xfrm>
            <a:off x="6393891" y="5840766"/>
            <a:ext cx="5558659" cy="784803"/>
            <a:chOff x="4546803" y="5486667"/>
            <a:chExt cx="5558659" cy="784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F5BC63C-2AC6-DB45-A317-9E510B282B84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104CEADA-F2D7-AD4B-A1BE-705F89DE8F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8225D7A-A052-3840-88CC-3EFE7E7D3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083270F-348B-A948-9C6B-5A08295B1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255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340239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Contract Details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1243200"/>
            <a:ext cx="10446784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Grant recipients will contract with C-RECC and the Opportunity Council. Funds will be distributed to grantee who agrees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Submit a plan for use of funds in the form of an Implementation Plan that outlines how and when funds will be used for the duration of 1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Spend funds only as outlined in Implementation Plan </a:t>
            </a:r>
            <a:r>
              <a:rPr lang="en-US" sz="2000" i="1" dirty="0"/>
              <a:t>OR</a:t>
            </a:r>
            <a:r>
              <a:rPr lang="en-US" sz="2000" dirty="0"/>
              <a:t> formally apply for a change of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Submit a monthly update of grant spending &amp; implementation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Agree to 12 months of business stabilization and technical assistance support and coaching with a Child Care Aware coach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Keep receipts and spending records for six years beyond project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evidence of grant use and outcomes in the form of photographs, testimonies, and surveys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Agree to grant 2 grant monitoring visits from C-RECC representative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Comply with all applicable laws, regulations and rules, including relevant taxation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fontAlgn="t" hangingPunct="0"/>
            <a:endParaRPr lang="en-US" sz="2400" dirty="0">
              <a:solidFill>
                <a:srgbClr val="001E2E"/>
              </a:solidFill>
              <a:latin typeface="Myriad Roman"/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D66745-483C-3F4F-A5CE-156D87F0B9F9}"/>
              </a:ext>
            </a:extLst>
          </p:cNvPr>
          <p:cNvGrpSpPr/>
          <p:nvPr/>
        </p:nvGrpSpPr>
        <p:grpSpPr>
          <a:xfrm>
            <a:off x="6323347" y="5815851"/>
            <a:ext cx="5558659" cy="784803"/>
            <a:chOff x="4546803" y="5486667"/>
            <a:chExt cx="5558659" cy="784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2C3901E-8251-124F-A42D-B3CD4D94794A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18FEAB7C-39EF-404D-8AAC-7975838BA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F8C8745-0B6A-C34A-963D-C531C9AE42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B53A289-270C-A048-919A-B40E97A76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949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E3EAF6"/>
            </a:gs>
            <a:gs pos="51000">
              <a:schemeClr val="bg1"/>
            </a:gs>
            <a:gs pos="99000">
              <a:srgbClr val="C7D5ED"/>
            </a:gs>
            <a:gs pos="1000">
              <a:srgbClr val="C7D5ED">
                <a:alpha val="72000"/>
                <a:lumMod val="84000"/>
                <a:lumOff val="16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3CB7-4942-4276-A41A-CF458AC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9" y="340239"/>
            <a:ext cx="10077061" cy="902961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011893"/>
                </a:solidFill>
                <a:latin typeface="Myriad Roman"/>
              </a:rPr>
              <a:t>Preparing for the application</a:t>
            </a:r>
            <a:endParaRPr lang="en-US" sz="3200" u="sng" dirty="0">
              <a:solidFill>
                <a:srgbClr val="011893"/>
              </a:solidFill>
              <a:latin typeface="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D6DC1-7EA3-4961-A7F7-EABFF41BE4F4}"/>
              </a:ext>
            </a:extLst>
          </p:cNvPr>
          <p:cNvSpPr txBox="1"/>
          <p:nvPr/>
        </p:nvSpPr>
        <p:spPr>
          <a:xfrm>
            <a:off x="971939" y="1243200"/>
            <a:ext cx="10446784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Information to have ready: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DCYF License number, initial license date and capacity including ages.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UBI number (if you have 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February 2020/pre-pandemic enrollment and lowest enrollment during pandemic (approx. 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Closures due to pandemic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2022 gross revenue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Amount requested and what you intend to use the funding for.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 narrative statement of 300 words or less is part of the application. </a:t>
            </a:r>
          </a:p>
          <a:p>
            <a:pPr fontAlgn="t" hangingPunct="0"/>
            <a:endParaRPr lang="en-US" sz="2400" dirty="0">
              <a:solidFill>
                <a:srgbClr val="001E2E"/>
              </a:solidFill>
              <a:latin typeface="Myriad Roman"/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D66745-483C-3F4F-A5CE-156D87F0B9F9}"/>
              </a:ext>
            </a:extLst>
          </p:cNvPr>
          <p:cNvGrpSpPr/>
          <p:nvPr/>
        </p:nvGrpSpPr>
        <p:grpSpPr>
          <a:xfrm>
            <a:off x="6323347" y="5815851"/>
            <a:ext cx="5558659" cy="784803"/>
            <a:chOff x="4546803" y="5486667"/>
            <a:chExt cx="5558659" cy="784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2C3901E-8251-124F-A42D-B3CD4D94794A}"/>
                </a:ext>
              </a:extLst>
            </p:cNvPr>
            <p:cNvGrpSpPr/>
            <p:nvPr/>
          </p:nvGrpSpPr>
          <p:grpSpPr>
            <a:xfrm>
              <a:off x="4546803" y="5486667"/>
              <a:ext cx="4245400" cy="784803"/>
              <a:chOff x="4546803" y="5486667"/>
              <a:chExt cx="4245400" cy="784803"/>
            </a:xfrm>
          </p:grpSpPr>
          <p:pic>
            <p:nvPicPr>
              <p:cNvPr id="13" name="Picture 5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18FEAB7C-39EF-404D-8AAC-7975838BA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546803" y="5486667"/>
                <a:ext cx="1909325" cy="696400"/>
              </a:xfrm>
              <a:prstGeom prst="rect">
                <a:avLst/>
              </a:prstGeom>
              <a:effectLst>
                <a:softEdge rad="50800"/>
              </a:effec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F8C8745-0B6A-C34A-963D-C531C9AE42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6128" y="5629049"/>
                <a:ext cx="2336075" cy="642421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B53A289-270C-A048-919A-B40E97A76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6673" y="5591855"/>
              <a:ext cx="1238789" cy="619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57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E7B6FB1A40EF4C8145781178E8F254" ma:contentTypeVersion="13" ma:contentTypeDescription="Create a new document." ma:contentTypeScope="" ma:versionID="2969bbb9dc7555cf12809fff31f5a76f">
  <xsd:schema xmlns:xsd="http://www.w3.org/2001/XMLSchema" xmlns:xs="http://www.w3.org/2001/XMLSchema" xmlns:p="http://schemas.microsoft.com/office/2006/metadata/properties" xmlns:ns2="a74eafca-8bff-4dcb-8044-7d3100f7091e" xmlns:ns3="9ae1cad1-993c-4ba0-8cdc-eed5e5e57797" targetNamespace="http://schemas.microsoft.com/office/2006/metadata/properties" ma:root="true" ma:fieldsID="7708fbe113aec4c84705ca688e54d103" ns2:_="" ns3:_="">
    <xsd:import namespace="a74eafca-8bff-4dcb-8044-7d3100f7091e"/>
    <xsd:import namespace="9ae1cad1-993c-4ba0-8cdc-eed5e5e577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eafca-8bff-4dcb-8044-7d3100f70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1cad1-993c-4ba0-8cdc-eed5e5e577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A8A8C0-DB29-49E0-BAF1-D5D457F79A0E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a74eafca-8bff-4dcb-8044-7d3100f7091e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9ae1cad1-993c-4ba0-8cdc-eed5e5e57797"/>
  </ds:schemaRefs>
</ds:datastoreItem>
</file>

<file path=customXml/itemProps2.xml><?xml version="1.0" encoding="utf-8"?>
<ds:datastoreItem xmlns:ds="http://schemas.openxmlformats.org/officeDocument/2006/customXml" ds:itemID="{B59488EA-4D47-4C63-B54D-8F8095C41F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68A1DD-01C4-4C6F-90A2-0BD13157F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eafca-8bff-4dcb-8044-7d3100f7091e"/>
    <ds:schemaRef ds:uri="9ae1cad1-993c-4ba0-8cdc-eed5e5e577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858</Words>
  <Application>Microsoft Macintosh PowerPoint</Application>
  <PresentationFormat>Widescreen</PresentationFormat>
  <Paragraphs>110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Myriad roman</vt:lpstr>
      <vt:lpstr>Myriad roman</vt:lpstr>
      <vt:lpstr>Roman</vt:lpstr>
      <vt:lpstr>Office Theme</vt:lpstr>
      <vt:lpstr>Welcome to the Info Session for the  Whatcom/Bellingham ARPA Grant Innovative Approaches to Child Care Sustainability </vt:lpstr>
      <vt:lpstr>The WHO and WHY</vt:lpstr>
      <vt:lpstr>PROVIDER ELIGIBILITY CRITERIA</vt:lpstr>
      <vt:lpstr>FUNDING FOCUS: RECOVERY &amp; IMPROVEMENT</vt:lpstr>
      <vt:lpstr>ELIGIBLE USE OF FUNDS</vt:lpstr>
      <vt:lpstr>NON-ELIGIBLE USE OF FUNDS</vt:lpstr>
      <vt:lpstr>Award range based on business size</vt:lpstr>
      <vt:lpstr>Contract Details</vt:lpstr>
      <vt:lpstr>Preparing for the application</vt:lpstr>
      <vt:lpstr>Application Process</vt:lpstr>
      <vt:lpstr>Questions or Comments?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Kenda Sipma</dc:creator>
  <cp:lastModifiedBy>Megan Price</cp:lastModifiedBy>
  <cp:revision>48</cp:revision>
  <cp:lastPrinted>2022-12-15T16:56:16Z</cp:lastPrinted>
  <dcterms:created xsi:type="dcterms:W3CDTF">2022-12-13T21:39:55Z</dcterms:created>
  <dcterms:modified xsi:type="dcterms:W3CDTF">2023-10-17T22:17:06Z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0x0101006FE7B6FB1A40EF4C8145781178E8F254</vt:lpwstr>
  </property>
</Properties>
</file>